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5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8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9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10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6" r:id="rId2"/>
    <p:sldMasterId id="2147483669" r:id="rId3"/>
    <p:sldMasterId id="2147483671" r:id="rId4"/>
    <p:sldMasterId id="2147483680" r:id="rId5"/>
    <p:sldMasterId id="2147483686" r:id="rId6"/>
    <p:sldMasterId id="2147483689" r:id="rId7"/>
    <p:sldMasterId id="2147483691" r:id="rId8"/>
    <p:sldMasterId id="2147483694" r:id="rId9"/>
    <p:sldMasterId id="2147483700" r:id="rId10"/>
    <p:sldMasterId id="2147483706" r:id="rId11"/>
  </p:sldMasterIdLst>
  <p:sldIdLst>
    <p:sldId id="338" r:id="rId12"/>
    <p:sldId id="340" r:id="rId13"/>
    <p:sldId id="342" r:id="rId14"/>
    <p:sldId id="343" r:id="rId15"/>
    <p:sldId id="341" r:id="rId16"/>
    <p:sldId id="344" r:id="rId17"/>
    <p:sldId id="345" r:id="rId18"/>
    <p:sldId id="346" r:id="rId19"/>
    <p:sldId id="347" r:id="rId20"/>
    <p:sldId id="348" r:id="rId21"/>
    <p:sldId id="349" r:id="rId22"/>
    <p:sldId id="350" r:id="rId23"/>
    <p:sldId id="351" r:id="rId24"/>
    <p:sldId id="353" r:id="rId25"/>
    <p:sldId id="352" r:id="rId26"/>
    <p:sldId id="354" r:id="rId27"/>
    <p:sldId id="339" r:id="rId28"/>
    <p:sldId id="355" r:id="rId29"/>
    <p:sldId id="356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4" d="100"/>
          <a:sy n="94" d="100"/>
        </p:scale>
        <p:origin x="-206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19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Master" Target="slideMasters/slideMaster9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18-11-12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18-11-12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307885" y="202060"/>
            <a:ext cx="6212889" cy="11931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3200" b="1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4"/>
          </p:nvPr>
        </p:nvSpPr>
        <p:spPr>
          <a:xfrm>
            <a:off x="307975" y="1808163"/>
            <a:ext cx="6213475" cy="2520950"/>
          </a:xfrm>
          <a:prstGeom prst="rect">
            <a:avLst/>
          </a:prstGeom>
        </p:spPr>
        <p:txBody>
          <a:bodyPr vert="horz" lIns="0" tIns="0" rIns="0" bIns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18-11-12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146166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18-11-12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871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469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18-11-12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18-11-12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18-11-12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18-11-12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18-11-12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18-11-12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18-11-12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469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18-11-12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18-11-12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307885" y="202060"/>
            <a:ext cx="6212889" cy="11931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3200" b="1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4"/>
          </p:nvPr>
        </p:nvSpPr>
        <p:spPr>
          <a:xfrm>
            <a:off x="307975" y="1808163"/>
            <a:ext cx="6213475" cy="2520950"/>
          </a:xfrm>
          <a:prstGeom prst="rect">
            <a:avLst/>
          </a:prstGeom>
        </p:spPr>
        <p:txBody>
          <a:bodyPr vert="horz" lIns="0" tIns="0" rIns="0" bIns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18-11-12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146166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18-11-12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871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5402112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8436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190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18-11-12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3690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7575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7983243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15408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9809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8961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7645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9112953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1505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476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18-11-12</a:t>
            </a:fld>
            <a:endParaRPr lang="en-US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5325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685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46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18-11-12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18-11-12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46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18-11-12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6.xml"/><Relationship Id="rId6" Type="http://schemas.openxmlformats.org/officeDocument/2006/relationships/theme" Target="../theme/theme10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theme" Target="../theme/theme11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theme" Target="../theme/theme5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2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5" Type="http://schemas.openxmlformats.org/officeDocument/2006/relationships/slideLayout" Target="../slideLayouts/slideLayout31.xml"/><Relationship Id="rId6" Type="http://schemas.openxmlformats.org/officeDocument/2006/relationships/theme" Target="../theme/theme9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4B9720D4-D7AF-7847-888A-53A6BBEAF218}" type="datetimeFigureOut">
              <a:rPr lang="en-US" smtClean="0"/>
              <a:t>18-11-12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Rak 10"/>
          <p:cNvCxnSpPr/>
          <p:nvPr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2532" y="233737"/>
            <a:ext cx="1799214" cy="5814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1" name="Rak 10"/>
          <p:cNvCxnSpPr/>
          <p:nvPr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2532" y="233737"/>
            <a:ext cx="1799214" cy="58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89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1" name="Rak 10"/>
          <p:cNvCxnSpPr/>
          <p:nvPr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2532" y="233737"/>
            <a:ext cx="1799214" cy="58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20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/>
              <a:pPr/>
              <a:t>18-11-12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/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4" r:id="rId3"/>
    <p:sldLayoutId id="2147483675" r:id="rId4"/>
    <p:sldLayoutId id="2147483676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/>
        </p:nvSpPr>
        <p:spPr>
          <a:xfrm>
            <a:off x="0" y="-38266"/>
            <a:ext cx="9144000" cy="6896265"/>
          </a:xfrm>
          <a:prstGeom prst="rect">
            <a:avLst/>
          </a:prstGeom>
          <a:solidFill>
            <a:srgbClr val="88C9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" name="Rak 7"/>
          <p:cNvCxnSpPr/>
          <p:nvPr/>
        </p:nvCxnSpPr>
        <p:spPr>
          <a:xfrm>
            <a:off x="307886" y="1521741"/>
            <a:ext cx="8543861" cy="1588"/>
          </a:xfrm>
          <a:prstGeom prst="line">
            <a:avLst/>
          </a:pr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  <p:pic>
        <p:nvPicPr>
          <p:cNvPr id="17" name="Bildobjekt 16" descr="SciLifeLab_logotyp_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531" y="233737"/>
            <a:ext cx="1799215" cy="581421"/>
          </a:xfrm>
          <a:prstGeom prst="rect">
            <a:avLst/>
          </a:prstGeom>
        </p:spPr>
      </p:pic>
      <p:pic>
        <p:nvPicPr>
          <p:cNvPr id="19" name="Bildobjekt 18" descr="pattern_DNA.png"/>
          <p:cNvPicPr>
            <a:picLocks noChangeAspect="1"/>
          </p:cNvPicPr>
          <p:nvPr/>
        </p:nvPicPr>
        <p:blipFill>
          <a:blip r:embed="rId4"/>
          <a:srcRect l="16309" r="52907" b="38300"/>
          <a:stretch>
            <a:fillRect/>
          </a:stretch>
        </p:blipFill>
        <p:spPr>
          <a:xfrm>
            <a:off x="0" y="2262966"/>
            <a:ext cx="9144000" cy="45950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18-11-12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7580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7" r:id="rId3"/>
    <p:sldLayoutId id="2147483678" r:id="rId4"/>
    <p:sldLayoutId id="2147483679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4B9720D4-D7AF-7847-888A-53A6BBEAF218}" type="datetimeFigureOut">
              <a:rPr lang="en-US" smtClean="0"/>
              <a:t>18-11-12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Rak 10"/>
          <p:cNvCxnSpPr/>
          <p:nvPr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2532" y="233737"/>
            <a:ext cx="1799214" cy="5814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/>
              <a:pPr/>
              <a:t>18-11-12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/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/>
        </p:nvSpPr>
        <p:spPr>
          <a:xfrm>
            <a:off x="0" y="-38266"/>
            <a:ext cx="9144000" cy="6896265"/>
          </a:xfrm>
          <a:prstGeom prst="rect">
            <a:avLst/>
          </a:prstGeom>
          <a:solidFill>
            <a:srgbClr val="88C9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" name="Rak 7"/>
          <p:cNvCxnSpPr/>
          <p:nvPr/>
        </p:nvCxnSpPr>
        <p:spPr>
          <a:xfrm>
            <a:off x="307886" y="1521741"/>
            <a:ext cx="8543861" cy="1588"/>
          </a:xfrm>
          <a:prstGeom prst="line">
            <a:avLst/>
          </a:pr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  <p:pic>
        <p:nvPicPr>
          <p:cNvPr id="17" name="Bildobjekt 16" descr="SciLifeLab_logotyp_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531" y="233737"/>
            <a:ext cx="1799215" cy="581421"/>
          </a:xfrm>
          <a:prstGeom prst="rect">
            <a:avLst/>
          </a:prstGeom>
        </p:spPr>
      </p:pic>
      <p:pic>
        <p:nvPicPr>
          <p:cNvPr id="19" name="Bildobjekt 18" descr="pattern_DNA.png"/>
          <p:cNvPicPr>
            <a:picLocks noChangeAspect="1"/>
          </p:cNvPicPr>
          <p:nvPr/>
        </p:nvPicPr>
        <p:blipFill>
          <a:blip r:embed="rId4"/>
          <a:srcRect l="16309" r="52907" b="38300"/>
          <a:stretch>
            <a:fillRect/>
          </a:stretch>
        </p:blipFill>
        <p:spPr>
          <a:xfrm>
            <a:off x="0" y="2262966"/>
            <a:ext cx="9144000" cy="45950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18-11-12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7580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18-11-14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1" name="Rak 10"/>
          <p:cNvCxnSpPr/>
          <p:nvPr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2532" y="233737"/>
            <a:ext cx="1799214" cy="58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698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13095"/>
            <a:ext cx="7772400" cy="1470025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De novo</a:t>
            </a:r>
            <a:br>
              <a:rPr lang="en-US" sz="4400" dirty="0" smtClean="0"/>
            </a:br>
            <a:r>
              <a:rPr lang="en-US" sz="4400" dirty="0" smtClean="0"/>
              <a:t>assembler principles</a:t>
            </a:r>
            <a:endParaRPr lang="en-US" sz="4400" dirty="0"/>
          </a:p>
        </p:txBody>
      </p:sp>
      <p:pic>
        <p:nvPicPr>
          <p:cNvPr id="4" name="Picture 3" descr="logga blå tex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838" y="363292"/>
            <a:ext cx="1808029" cy="935708"/>
          </a:xfrm>
          <a:prstGeom prst="rect">
            <a:avLst/>
          </a:prstGeom>
        </p:spPr>
      </p:pic>
      <p:pic>
        <p:nvPicPr>
          <p:cNvPr id="5" name="Picture 4" descr="Excelerat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848" y="5590399"/>
            <a:ext cx="2706624" cy="1066800"/>
          </a:xfrm>
          <a:prstGeom prst="rect">
            <a:avLst/>
          </a:prstGeom>
        </p:spPr>
      </p:pic>
      <p:pic>
        <p:nvPicPr>
          <p:cNvPr id="6" name="Picture 5" descr="Elixir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84" y="5596023"/>
            <a:ext cx="1409700" cy="106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97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novo assembly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 novo assemblers - simplification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4439" b="32035"/>
          <a:stretch/>
        </p:blipFill>
        <p:spPr>
          <a:xfrm>
            <a:off x="474818" y="1988840"/>
            <a:ext cx="8190963" cy="3928527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5104109" y="1951184"/>
            <a:ext cx="1987327" cy="3468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731260" y="6475158"/>
            <a:ext cx="2412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Flicek</a:t>
            </a:r>
            <a:r>
              <a:rPr lang="en-US" dirty="0" smtClean="0"/>
              <a:t> &amp; Birney. 2009.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156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novo assembly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 novo assemblers - path finding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5104109" y="1951184"/>
            <a:ext cx="1987327" cy="3468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1592069"/>
            <a:ext cx="5105400" cy="4660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53908" y="6127805"/>
            <a:ext cx="226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- x - b - x - c - x - d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67892" y="6126163"/>
            <a:ext cx="226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- x - c - x - d - x - 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893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novo assembly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 novo assemblers - path finding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5104109" y="1951184"/>
            <a:ext cx="1987327" cy="3468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45826"/>
          <a:stretch/>
        </p:blipFill>
        <p:spPr>
          <a:xfrm>
            <a:off x="657350" y="1540137"/>
            <a:ext cx="7949567" cy="52738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80050" y="1139311"/>
            <a:ext cx="1826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Wick et al.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054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novo assembly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 novo assemblers - consensus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5104109" y="1843104"/>
            <a:ext cx="1987327" cy="3468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40396" y="1852586"/>
            <a:ext cx="186440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TGACTTAT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16519" y="1848852"/>
            <a:ext cx="275260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TGATTGACGTGA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39702" y="1843104"/>
            <a:ext cx="186440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GTTACTTAT</a:t>
            </a:r>
            <a:endParaRPr lang="en-US" dirty="0"/>
          </a:p>
        </p:txBody>
      </p:sp>
      <p:cxnSp>
        <p:nvCxnSpPr>
          <p:cNvPr id="10" name="Straight Arrow Connector 9"/>
          <p:cNvCxnSpPr>
            <a:stCxn id="3" idx="3"/>
            <a:endCxn id="9" idx="1"/>
          </p:cNvCxnSpPr>
          <p:nvPr/>
        </p:nvCxnSpPr>
        <p:spPr>
          <a:xfrm flipV="1">
            <a:off x="2904803" y="2027770"/>
            <a:ext cx="334899" cy="94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9" idx="3"/>
            <a:endCxn id="8" idx="1"/>
          </p:cNvCxnSpPr>
          <p:nvPr/>
        </p:nvCxnSpPr>
        <p:spPr>
          <a:xfrm>
            <a:off x="5104109" y="2027770"/>
            <a:ext cx="412410" cy="57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337653" y="2856854"/>
            <a:ext cx="646233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TGACTTATGTTACTTATTGATTGACGTGA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040396" y="3742262"/>
            <a:ext cx="7228726" cy="4053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40396" y="4563423"/>
            <a:ext cx="186440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TGACTTAT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516519" y="4141132"/>
            <a:ext cx="275260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TGATTGACGTGA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39702" y="4553941"/>
            <a:ext cx="186440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GTTACTTAT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18" idx="3"/>
            <a:endCxn id="20" idx="1"/>
          </p:cNvCxnSpPr>
          <p:nvPr/>
        </p:nvCxnSpPr>
        <p:spPr>
          <a:xfrm flipV="1">
            <a:off x="2904803" y="4738607"/>
            <a:ext cx="334899" cy="94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20" idx="3"/>
            <a:endCxn id="19" idx="1"/>
          </p:cNvCxnSpPr>
          <p:nvPr/>
        </p:nvCxnSpPr>
        <p:spPr>
          <a:xfrm flipV="1">
            <a:off x="5104109" y="4325798"/>
            <a:ext cx="412410" cy="4128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40396" y="5764559"/>
            <a:ext cx="376645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TGACTTATGTTACTTAT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520287" y="4971418"/>
            <a:ext cx="275260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TGATTGACGTGA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0" idx="3"/>
            <a:endCxn id="25" idx="1"/>
          </p:cNvCxnSpPr>
          <p:nvPr/>
        </p:nvCxnSpPr>
        <p:spPr>
          <a:xfrm>
            <a:off x="5104109" y="4738607"/>
            <a:ext cx="416178" cy="4174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047384" y="5930167"/>
            <a:ext cx="275260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TGATTGACGTGA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294781" y="6410809"/>
            <a:ext cx="275260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TGATTGACGTGA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22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novo assembly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891754" y="2012985"/>
            <a:ext cx="3242793" cy="923330"/>
          </a:xfrm>
          <a:prstGeom prst="rect">
            <a:avLst/>
          </a:prstGeom>
          <a:solidFill>
            <a:schemeClr val="accent1"/>
          </a:solidFill>
          <a:effectLst>
            <a:glow rad="101600">
              <a:schemeClr val="accent1">
                <a:alpha val="75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Contigs</a:t>
            </a:r>
            <a:endParaRPr lang="en-US" dirty="0" smtClean="0"/>
          </a:p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4702036" y="1364506"/>
            <a:ext cx="3242793" cy="923330"/>
          </a:xfrm>
          <a:prstGeom prst="rect">
            <a:avLst/>
          </a:prstGeom>
          <a:solidFill>
            <a:schemeClr val="accent1"/>
          </a:solidFill>
          <a:effectLst>
            <a:glow rad="101600">
              <a:schemeClr val="accent1">
                <a:alpha val="75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Scaffolds</a:t>
            </a:r>
          </a:p>
          <a:p>
            <a:pPr algn="ctr"/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5151691" y="3141893"/>
            <a:ext cx="3242793" cy="923330"/>
          </a:xfrm>
          <a:prstGeom prst="rect">
            <a:avLst/>
          </a:prstGeom>
          <a:solidFill>
            <a:schemeClr val="accent1"/>
          </a:solidFill>
          <a:effectLst>
            <a:glow rad="101600">
              <a:schemeClr val="accent1">
                <a:alpha val="75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Gap filling</a:t>
            </a:r>
          </a:p>
          <a:p>
            <a:pPr algn="ctr"/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4702036" y="4824523"/>
            <a:ext cx="3242793" cy="923330"/>
          </a:xfrm>
          <a:prstGeom prst="rect">
            <a:avLst/>
          </a:prstGeom>
          <a:solidFill>
            <a:schemeClr val="accent1"/>
          </a:solidFill>
          <a:effectLst>
            <a:glow rad="101600">
              <a:schemeClr val="accent1">
                <a:alpha val="75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Corrections</a:t>
            </a:r>
          </a:p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891754" y="4134236"/>
            <a:ext cx="3242793" cy="923330"/>
          </a:xfrm>
          <a:prstGeom prst="rect">
            <a:avLst/>
          </a:prstGeom>
          <a:solidFill>
            <a:schemeClr val="accent1"/>
          </a:solidFill>
          <a:effectLst>
            <a:glow rad="101600">
              <a:schemeClr val="accent1">
                <a:alpha val="75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Polishing</a:t>
            </a:r>
          </a:p>
          <a:p>
            <a:pPr algn="ctr"/>
            <a:endParaRPr lang="en-US" dirty="0"/>
          </a:p>
        </p:txBody>
      </p:sp>
      <p:cxnSp>
        <p:nvCxnSpPr>
          <p:cNvPr id="71" name="Straight Arrow Connector 70"/>
          <p:cNvCxnSpPr/>
          <p:nvPr/>
        </p:nvCxnSpPr>
        <p:spPr>
          <a:xfrm flipV="1">
            <a:off x="3134700" y="1540137"/>
            <a:ext cx="1378187" cy="24317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6499097" y="2458815"/>
            <a:ext cx="297256" cy="58092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>
            <a:off x="6499097" y="4134236"/>
            <a:ext cx="297256" cy="58074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 flipV="1">
            <a:off x="3134700" y="5214850"/>
            <a:ext cx="1378187" cy="35125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05335" y="1179840"/>
            <a:ext cx="182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Additional steps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802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novo assembly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Scaffolding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77235" y="3399950"/>
            <a:ext cx="2999584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894984" y="3399950"/>
            <a:ext cx="2999584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858638" y="4174582"/>
            <a:ext cx="4016728" cy="67550"/>
            <a:chOff x="2337513" y="4593391"/>
            <a:chExt cx="4016728" cy="67550"/>
          </a:xfrm>
        </p:grpSpPr>
        <p:sp>
          <p:nvSpPr>
            <p:cNvPr id="16" name="Rectangle 15"/>
            <p:cNvSpPr/>
            <p:nvPr/>
          </p:nvSpPr>
          <p:spPr>
            <a:xfrm>
              <a:off x="2337513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570566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>
              <a:stCxn id="16" idx="3"/>
              <a:endCxn id="18" idx="1"/>
            </p:cNvCxnSpPr>
            <p:nvPr/>
          </p:nvCxnSpPr>
          <p:spPr>
            <a:xfrm>
              <a:off x="3121188" y="4627166"/>
              <a:ext cx="244937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2233192" y="4394531"/>
            <a:ext cx="5097659" cy="67550"/>
            <a:chOff x="2489913" y="4745791"/>
            <a:chExt cx="5097659" cy="67550"/>
          </a:xfrm>
        </p:grpSpPr>
        <p:sp>
          <p:nvSpPr>
            <p:cNvPr id="21" name="Rectangle 20"/>
            <p:cNvSpPr/>
            <p:nvPr/>
          </p:nvSpPr>
          <p:spPr>
            <a:xfrm>
              <a:off x="2489913" y="47457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803897" y="47457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>
              <a:stCxn id="21" idx="3"/>
              <a:endCxn id="22" idx="1"/>
            </p:cNvCxnSpPr>
            <p:nvPr/>
          </p:nvCxnSpPr>
          <p:spPr>
            <a:xfrm>
              <a:off x="3273588" y="4779566"/>
              <a:ext cx="353030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>
          <a:xfrm>
            <a:off x="2007266" y="4709052"/>
            <a:ext cx="783675" cy="675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240319" y="4709052"/>
            <a:ext cx="783675" cy="675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>
            <a:stCxn id="24" idx="3"/>
            <a:endCxn id="25" idx="1"/>
          </p:cNvCxnSpPr>
          <p:nvPr/>
        </p:nvCxnSpPr>
        <p:spPr>
          <a:xfrm>
            <a:off x="2790941" y="4742827"/>
            <a:ext cx="24493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876819" y="3399950"/>
            <a:ext cx="1018165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NNNNN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1858638" y="2686347"/>
            <a:ext cx="4773379" cy="72167"/>
            <a:chOff x="1858638" y="2983566"/>
            <a:chExt cx="4773379" cy="72167"/>
          </a:xfrm>
        </p:grpSpPr>
        <p:sp>
          <p:nvSpPr>
            <p:cNvPr id="31" name="Rectangle 30"/>
            <p:cNvSpPr/>
            <p:nvPr/>
          </p:nvSpPr>
          <p:spPr>
            <a:xfrm>
              <a:off x="2943341" y="2983566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858638" y="2983566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894984" y="2983566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848342" y="2988183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>
              <a:stCxn id="33" idx="3"/>
              <a:endCxn id="34" idx="1"/>
            </p:cNvCxnSpPr>
            <p:nvPr/>
          </p:nvCxnSpPr>
          <p:spPr>
            <a:xfrm>
              <a:off x="5678659" y="3017341"/>
              <a:ext cx="169683" cy="46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31" idx="3"/>
              <a:endCxn id="33" idx="1"/>
            </p:cNvCxnSpPr>
            <p:nvPr/>
          </p:nvCxnSpPr>
          <p:spPr>
            <a:xfrm>
              <a:off x="3727016" y="3017341"/>
              <a:ext cx="116796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2" idx="3"/>
              <a:endCxn id="31" idx="1"/>
            </p:cNvCxnSpPr>
            <p:nvPr/>
          </p:nvCxnSpPr>
          <p:spPr>
            <a:xfrm>
              <a:off x="2642313" y="3017341"/>
              <a:ext cx="30102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7066586" y="2569231"/>
            <a:ext cx="169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10X Genomics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82223" y="4591936"/>
            <a:ext cx="1172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Mate Pair</a:t>
            </a:r>
          </a:p>
          <a:p>
            <a:r>
              <a:rPr lang="en-US" dirty="0" smtClean="0"/>
              <a:t>Hi - 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460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novo assembly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Gap filling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85387" y="3399950"/>
            <a:ext cx="2999584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503024" y="3399950"/>
            <a:ext cx="2999584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2354502" y="3911137"/>
            <a:ext cx="1626333" cy="67550"/>
            <a:chOff x="2337513" y="4593391"/>
            <a:chExt cx="4016728" cy="67550"/>
          </a:xfrm>
        </p:grpSpPr>
        <p:sp>
          <p:nvSpPr>
            <p:cNvPr id="16" name="Rectangle 15"/>
            <p:cNvSpPr/>
            <p:nvPr/>
          </p:nvSpPr>
          <p:spPr>
            <a:xfrm>
              <a:off x="2337513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570566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>
              <a:stCxn id="16" idx="3"/>
              <a:endCxn id="18" idx="1"/>
            </p:cNvCxnSpPr>
            <p:nvPr/>
          </p:nvCxnSpPr>
          <p:spPr>
            <a:xfrm>
              <a:off x="3121188" y="4627166"/>
              <a:ext cx="244937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3484971" y="3399950"/>
            <a:ext cx="2018053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NNNNNNNNNNN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2233192" y="3010586"/>
            <a:ext cx="4773379" cy="72167"/>
            <a:chOff x="1858638" y="2983566"/>
            <a:chExt cx="4773379" cy="72167"/>
          </a:xfrm>
        </p:grpSpPr>
        <p:sp>
          <p:nvSpPr>
            <p:cNvPr id="31" name="Rectangle 30"/>
            <p:cNvSpPr/>
            <p:nvPr/>
          </p:nvSpPr>
          <p:spPr>
            <a:xfrm>
              <a:off x="2943341" y="2983566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858638" y="2983566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894984" y="2983566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848342" y="2988183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>
              <a:stCxn id="33" idx="3"/>
              <a:endCxn id="34" idx="1"/>
            </p:cNvCxnSpPr>
            <p:nvPr/>
          </p:nvCxnSpPr>
          <p:spPr>
            <a:xfrm>
              <a:off x="5678659" y="3017341"/>
              <a:ext cx="169683" cy="46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31" idx="3"/>
              <a:endCxn id="33" idx="1"/>
            </p:cNvCxnSpPr>
            <p:nvPr/>
          </p:nvCxnSpPr>
          <p:spPr>
            <a:xfrm>
              <a:off x="3727016" y="3017341"/>
              <a:ext cx="116796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2" idx="3"/>
              <a:endCxn id="31" idx="1"/>
            </p:cNvCxnSpPr>
            <p:nvPr/>
          </p:nvCxnSpPr>
          <p:spPr>
            <a:xfrm>
              <a:off x="2642313" y="3017341"/>
              <a:ext cx="30102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2506902" y="4063537"/>
            <a:ext cx="1626333" cy="67550"/>
            <a:chOff x="2337513" y="4593391"/>
            <a:chExt cx="4016728" cy="67550"/>
          </a:xfrm>
        </p:grpSpPr>
        <p:sp>
          <p:nvSpPr>
            <p:cNvPr id="36" name="Rectangle 35"/>
            <p:cNvSpPr/>
            <p:nvPr/>
          </p:nvSpPr>
          <p:spPr>
            <a:xfrm>
              <a:off x="2337513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570566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>
              <a:stCxn id="36" idx="3"/>
              <a:endCxn id="38" idx="1"/>
            </p:cNvCxnSpPr>
            <p:nvPr/>
          </p:nvCxnSpPr>
          <p:spPr>
            <a:xfrm>
              <a:off x="3121188" y="4627166"/>
              <a:ext cx="244937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2659302" y="4215937"/>
            <a:ext cx="1626333" cy="67550"/>
            <a:chOff x="2337513" y="4593391"/>
            <a:chExt cx="4016728" cy="67550"/>
          </a:xfrm>
        </p:grpSpPr>
        <p:sp>
          <p:nvSpPr>
            <p:cNvPr id="45" name="Rectangle 44"/>
            <p:cNvSpPr/>
            <p:nvPr/>
          </p:nvSpPr>
          <p:spPr>
            <a:xfrm>
              <a:off x="2337513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570566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/>
            <p:cNvCxnSpPr>
              <a:stCxn id="45" idx="3"/>
              <a:endCxn id="46" idx="1"/>
            </p:cNvCxnSpPr>
            <p:nvPr/>
          </p:nvCxnSpPr>
          <p:spPr>
            <a:xfrm>
              <a:off x="3121188" y="4627166"/>
              <a:ext cx="244937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2811702" y="4368337"/>
            <a:ext cx="1626333" cy="67550"/>
            <a:chOff x="2337513" y="4593391"/>
            <a:chExt cx="4016728" cy="67550"/>
          </a:xfrm>
        </p:grpSpPr>
        <p:sp>
          <p:nvSpPr>
            <p:cNvPr id="49" name="Rectangle 48"/>
            <p:cNvSpPr/>
            <p:nvPr/>
          </p:nvSpPr>
          <p:spPr>
            <a:xfrm>
              <a:off x="2337513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570566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/>
            <p:cNvCxnSpPr>
              <a:stCxn id="49" idx="3"/>
              <a:endCxn id="50" idx="1"/>
            </p:cNvCxnSpPr>
            <p:nvPr/>
          </p:nvCxnSpPr>
          <p:spPr>
            <a:xfrm>
              <a:off x="3121188" y="4627166"/>
              <a:ext cx="244937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2964102" y="4520737"/>
            <a:ext cx="1626333" cy="67550"/>
            <a:chOff x="2337513" y="4593391"/>
            <a:chExt cx="4016728" cy="67550"/>
          </a:xfrm>
        </p:grpSpPr>
        <p:sp>
          <p:nvSpPr>
            <p:cNvPr id="53" name="Rectangle 52"/>
            <p:cNvSpPr/>
            <p:nvPr/>
          </p:nvSpPr>
          <p:spPr>
            <a:xfrm>
              <a:off x="2337513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570566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/>
            <p:cNvCxnSpPr>
              <a:stCxn id="53" idx="3"/>
              <a:endCxn id="54" idx="1"/>
            </p:cNvCxnSpPr>
            <p:nvPr/>
          </p:nvCxnSpPr>
          <p:spPr>
            <a:xfrm>
              <a:off x="3121188" y="4627166"/>
              <a:ext cx="244937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4302603" y="3903068"/>
            <a:ext cx="1626333" cy="67550"/>
            <a:chOff x="2337513" y="4593391"/>
            <a:chExt cx="4016728" cy="67550"/>
          </a:xfrm>
        </p:grpSpPr>
        <p:sp>
          <p:nvSpPr>
            <p:cNvPr id="57" name="Rectangle 56"/>
            <p:cNvSpPr/>
            <p:nvPr/>
          </p:nvSpPr>
          <p:spPr>
            <a:xfrm>
              <a:off x="2337513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5570566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/>
            <p:cNvCxnSpPr>
              <a:stCxn id="57" idx="3"/>
              <a:endCxn id="58" idx="1"/>
            </p:cNvCxnSpPr>
            <p:nvPr/>
          </p:nvCxnSpPr>
          <p:spPr>
            <a:xfrm>
              <a:off x="3121188" y="4627166"/>
              <a:ext cx="244937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4455003" y="4055468"/>
            <a:ext cx="1626333" cy="67550"/>
            <a:chOff x="2337513" y="4593391"/>
            <a:chExt cx="4016728" cy="67550"/>
          </a:xfrm>
        </p:grpSpPr>
        <p:sp>
          <p:nvSpPr>
            <p:cNvPr id="65" name="Rectangle 64"/>
            <p:cNvSpPr/>
            <p:nvPr/>
          </p:nvSpPr>
          <p:spPr>
            <a:xfrm>
              <a:off x="2337513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570566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Connector 66"/>
            <p:cNvCxnSpPr>
              <a:stCxn id="65" idx="3"/>
              <a:endCxn id="66" idx="1"/>
            </p:cNvCxnSpPr>
            <p:nvPr/>
          </p:nvCxnSpPr>
          <p:spPr>
            <a:xfrm>
              <a:off x="3121188" y="4627166"/>
              <a:ext cx="244937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4607403" y="4207868"/>
            <a:ext cx="1626333" cy="67550"/>
            <a:chOff x="2337513" y="4593391"/>
            <a:chExt cx="4016728" cy="67550"/>
          </a:xfrm>
        </p:grpSpPr>
        <p:sp>
          <p:nvSpPr>
            <p:cNvPr id="69" name="Rectangle 68"/>
            <p:cNvSpPr/>
            <p:nvPr/>
          </p:nvSpPr>
          <p:spPr>
            <a:xfrm>
              <a:off x="2337513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570566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Connector 70"/>
            <p:cNvCxnSpPr>
              <a:stCxn id="69" idx="3"/>
              <a:endCxn id="70" idx="1"/>
            </p:cNvCxnSpPr>
            <p:nvPr/>
          </p:nvCxnSpPr>
          <p:spPr>
            <a:xfrm>
              <a:off x="3121188" y="4627166"/>
              <a:ext cx="244937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>
            <a:off x="4759803" y="4360268"/>
            <a:ext cx="1626333" cy="67550"/>
            <a:chOff x="2337513" y="4593391"/>
            <a:chExt cx="4016728" cy="67550"/>
          </a:xfrm>
        </p:grpSpPr>
        <p:sp>
          <p:nvSpPr>
            <p:cNvPr id="73" name="Rectangle 72"/>
            <p:cNvSpPr/>
            <p:nvPr/>
          </p:nvSpPr>
          <p:spPr>
            <a:xfrm>
              <a:off x="2337513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5570566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/>
            <p:cNvCxnSpPr>
              <a:stCxn id="73" idx="3"/>
              <a:endCxn id="74" idx="1"/>
            </p:cNvCxnSpPr>
            <p:nvPr/>
          </p:nvCxnSpPr>
          <p:spPr>
            <a:xfrm>
              <a:off x="3121188" y="4627166"/>
              <a:ext cx="244937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/>
          <p:cNvGrpSpPr/>
          <p:nvPr/>
        </p:nvGrpSpPr>
        <p:grpSpPr>
          <a:xfrm>
            <a:off x="4912203" y="4512668"/>
            <a:ext cx="1626333" cy="67550"/>
            <a:chOff x="2337513" y="4593391"/>
            <a:chExt cx="4016728" cy="67550"/>
          </a:xfrm>
        </p:grpSpPr>
        <p:sp>
          <p:nvSpPr>
            <p:cNvPr id="77" name="Rectangle 76"/>
            <p:cNvSpPr/>
            <p:nvPr/>
          </p:nvSpPr>
          <p:spPr>
            <a:xfrm>
              <a:off x="2337513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570566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Connector 78"/>
            <p:cNvCxnSpPr>
              <a:stCxn id="77" idx="3"/>
              <a:endCxn id="78" idx="1"/>
            </p:cNvCxnSpPr>
            <p:nvPr/>
          </p:nvCxnSpPr>
          <p:spPr>
            <a:xfrm>
              <a:off x="3121188" y="4627166"/>
              <a:ext cx="244937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/>
          <p:cNvGrpSpPr/>
          <p:nvPr/>
        </p:nvGrpSpPr>
        <p:grpSpPr>
          <a:xfrm>
            <a:off x="5064603" y="4665068"/>
            <a:ext cx="1626333" cy="67550"/>
            <a:chOff x="2337513" y="4593391"/>
            <a:chExt cx="4016728" cy="67550"/>
          </a:xfrm>
        </p:grpSpPr>
        <p:sp>
          <p:nvSpPr>
            <p:cNvPr id="81" name="Rectangle 80"/>
            <p:cNvSpPr/>
            <p:nvPr/>
          </p:nvSpPr>
          <p:spPr>
            <a:xfrm>
              <a:off x="2337513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570566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Connector 82"/>
            <p:cNvCxnSpPr>
              <a:stCxn id="81" idx="3"/>
              <a:endCxn id="82" idx="1"/>
            </p:cNvCxnSpPr>
            <p:nvPr/>
          </p:nvCxnSpPr>
          <p:spPr>
            <a:xfrm>
              <a:off x="3121188" y="4627166"/>
              <a:ext cx="244937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/>
          <p:cNvGrpSpPr/>
          <p:nvPr/>
        </p:nvGrpSpPr>
        <p:grpSpPr>
          <a:xfrm>
            <a:off x="3116502" y="4673137"/>
            <a:ext cx="1626333" cy="67550"/>
            <a:chOff x="2337513" y="4593391"/>
            <a:chExt cx="4016728" cy="67550"/>
          </a:xfrm>
        </p:grpSpPr>
        <p:sp>
          <p:nvSpPr>
            <p:cNvPr id="85" name="Rectangle 84"/>
            <p:cNvSpPr/>
            <p:nvPr/>
          </p:nvSpPr>
          <p:spPr>
            <a:xfrm>
              <a:off x="2337513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570566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/>
            <p:cNvCxnSpPr>
              <a:stCxn id="85" idx="3"/>
              <a:endCxn id="86" idx="1"/>
            </p:cNvCxnSpPr>
            <p:nvPr/>
          </p:nvCxnSpPr>
          <p:spPr>
            <a:xfrm>
              <a:off x="3121188" y="4627166"/>
              <a:ext cx="244937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3268902" y="4825537"/>
            <a:ext cx="1626333" cy="67550"/>
            <a:chOff x="2337513" y="4593391"/>
            <a:chExt cx="4016728" cy="67550"/>
          </a:xfrm>
        </p:grpSpPr>
        <p:sp>
          <p:nvSpPr>
            <p:cNvPr id="89" name="Rectangle 88"/>
            <p:cNvSpPr/>
            <p:nvPr/>
          </p:nvSpPr>
          <p:spPr>
            <a:xfrm>
              <a:off x="2337513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570566" y="4593391"/>
              <a:ext cx="783675" cy="67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Connector 90"/>
            <p:cNvCxnSpPr>
              <a:stCxn id="89" idx="3"/>
              <a:endCxn id="90" idx="1"/>
            </p:cNvCxnSpPr>
            <p:nvPr/>
          </p:nvCxnSpPr>
          <p:spPr>
            <a:xfrm>
              <a:off x="3121188" y="4627166"/>
              <a:ext cx="244937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2297185" y="2175106"/>
            <a:ext cx="4601818" cy="54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296284" y="1851940"/>
            <a:ext cx="916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PacBio</a:t>
            </a:r>
            <a:endParaRPr lang="en-US" dirty="0" smtClean="0"/>
          </a:p>
          <a:p>
            <a:r>
              <a:rPr lang="en-US" dirty="0" smtClean="0"/>
              <a:t>ONT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96284" y="2898087"/>
            <a:ext cx="169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10X Genomics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297185" y="5471539"/>
            <a:ext cx="4601818" cy="135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147766" y="5324003"/>
            <a:ext cx="2609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Assemblies:</a:t>
            </a:r>
          </a:p>
          <a:p>
            <a:pPr algn="r"/>
            <a:r>
              <a:rPr lang="en-US" dirty="0" smtClean="0"/>
              <a:t>Assembly reconciliation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934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novo assembly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Corrections: e.g. bacterial assembly</a:t>
            </a:r>
            <a:endParaRPr lang="en-US" dirty="0" smtClean="0"/>
          </a:p>
          <a:p>
            <a:endParaRPr lang="en-US" dirty="0" smtClean="0"/>
          </a:p>
          <a:p>
            <a:pPr lvl="1"/>
            <a:r>
              <a:rPr lang="en-US" dirty="0" smtClean="0"/>
              <a:t>Circular assemblies have an overlap at the end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Find conventional start site</a:t>
            </a:r>
            <a:endParaRPr lang="en-US" dirty="0" smtClean="0"/>
          </a:p>
          <a:p>
            <a:pPr lvl="2"/>
            <a:r>
              <a:rPr lang="en-US" dirty="0"/>
              <a:t> </a:t>
            </a:r>
            <a:r>
              <a:rPr lang="en-US" dirty="0" smtClean="0"/>
              <a:t>e.g. between </a:t>
            </a:r>
            <a:r>
              <a:rPr lang="en-US" dirty="0"/>
              <a:t>the genes `</a:t>
            </a:r>
            <a:r>
              <a:rPr lang="en-US" dirty="0" err="1"/>
              <a:t>rpmH</a:t>
            </a:r>
            <a:r>
              <a:rPr lang="en-US" dirty="0"/>
              <a:t>` and `</a:t>
            </a:r>
            <a:r>
              <a:rPr lang="en-US" dirty="0" err="1"/>
              <a:t>dnaA</a:t>
            </a:r>
            <a:r>
              <a:rPr lang="en-US" dirty="0" smtClean="0"/>
              <a:t>`.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Merge </a:t>
            </a:r>
            <a:r>
              <a:rPr lang="en-US" dirty="0" smtClean="0"/>
              <a:t>the assembly again at the overlap.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65299" y="2527148"/>
            <a:ext cx="5027809" cy="14403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93108" y="2527148"/>
            <a:ext cx="1374792" cy="144035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65299" y="2751565"/>
            <a:ext cx="1374792" cy="144035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73676" y="4447238"/>
            <a:ext cx="5027809" cy="14403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01485" y="4447238"/>
            <a:ext cx="1374792" cy="144035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4255307" y="4447238"/>
            <a:ext cx="0" cy="144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226108" y="5778098"/>
            <a:ext cx="5027809" cy="14403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172286" y="5778098"/>
            <a:ext cx="1374792" cy="144035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226108" y="5778098"/>
            <a:ext cx="0" cy="144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312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novo assembly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Polishing</a:t>
            </a:r>
            <a:endParaRPr lang="en-US" dirty="0" smtClean="0"/>
          </a:p>
        </p:txBody>
      </p:sp>
      <p:sp>
        <p:nvSpPr>
          <p:cNvPr id="2" name="Rectangle 1"/>
          <p:cNvSpPr/>
          <p:nvPr/>
        </p:nvSpPr>
        <p:spPr>
          <a:xfrm>
            <a:off x="972837" y="2418285"/>
            <a:ext cx="6944982" cy="1215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499792" y="2769544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52192" y="2921944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804592" y="3074344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956992" y="3226744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109392" y="3379144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261792" y="2769544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414192" y="2921944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566592" y="3074344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718992" y="3226744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871392" y="3379144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023792" y="2769544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176192" y="2921944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328592" y="3074344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480992" y="3226744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633392" y="3379144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785792" y="2761475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938192" y="2913875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090592" y="3066275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242992" y="3218675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395392" y="3371075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586750" y="2758847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739150" y="2911247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891550" y="3063647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043950" y="3216047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196350" y="3368447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5387708" y="2769544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540108" y="2921944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692508" y="3074344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844908" y="3226744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997308" y="3379144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188666" y="2761475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341066" y="2913875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6493466" y="3066275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6645866" y="3218675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798266" y="3371075"/>
            <a:ext cx="6485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605550" y="2418285"/>
            <a:ext cx="152400" cy="12159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flipV="1">
            <a:off x="6645866" y="2418285"/>
            <a:ext cx="191358" cy="12159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972837" y="4151352"/>
            <a:ext cx="6944982" cy="1215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063718" y="5304857"/>
            <a:ext cx="3046064" cy="9233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Multiple rounds of polishing: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Long read x2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Short read x1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829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novo assembly - summary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70094" y="1823847"/>
            <a:ext cx="289149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Correction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1270094" y="2692276"/>
            <a:ext cx="289149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Overlap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1270094" y="3565179"/>
            <a:ext cx="289149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Simplification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1270094" y="4476473"/>
            <a:ext cx="289149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Path finding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1270094" y="5344902"/>
            <a:ext cx="289149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Consensus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013373" y="1432059"/>
            <a:ext cx="3472490" cy="470147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4" idx="2"/>
            <a:endCxn id="57" idx="0"/>
          </p:cNvCxnSpPr>
          <p:nvPr/>
        </p:nvCxnSpPr>
        <p:spPr>
          <a:xfrm>
            <a:off x="2715839" y="2193179"/>
            <a:ext cx="0" cy="499097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7" idx="2"/>
            <a:endCxn id="58" idx="0"/>
          </p:cNvCxnSpPr>
          <p:nvPr/>
        </p:nvCxnSpPr>
        <p:spPr>
          <a:xfrm>
            <a:off x="2715839" y="3061608"/>
            <a:ext cx="0" cy="5035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8" idx="2"/>
            <a:endCxn id="59" idx="0"/>
          </p:cNvCxnSpPr>
          <p:nvPr/>
        </p:nvCxnSpPr>
        <p:spPr>
          <a:xfrm>
            <a:off x="2715839" y="3934511"/>
            <a:ext cx="0" cy="5419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9" idx="2"/>
            <a:endCxn id="60" idx="0"/>
          </p:cNvCxnSpPr>
          <p:nvPr/>
        </p:nvCxnSpPr>
        <p:spPr>
          <a:xfrm>
            <a:off x="2715839" y="4845805"/>
            <a:ext cx="0" cy="4990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327360" y="2193179"/>
            <a:ext cx="289149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Scaffolding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5327360" y="3061608"/>
            <a:ext cx="289149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Gap filling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5327360" y="3934511"/>
            <a:ext cx="289149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Correction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5327360" y="4845805"/>
            <a:ext cx="289149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Polishing</a:t>
            </a:r>
            <a:endParaRPr lang="en-US" dirty="0"/>
          </a:p>
        </p:txBody>
      </p:sp>
      <p:cxnSp>
        <p:nvCxnSpPr>
          <p:cNvPr id="67" name="Straight Arrow Connector 66"/>
          <p:cNvCxnSpPr>
            <a:stCxn id="61" idx="2"/>
            <a:endCxn id="62" idx="0"/>
          </p:cNvCxnSpPr>
          <p:nvPr/>
        </p:nvCxnSpPr>
        <p:spPr>
          <a:xfrm>
            <a:off x="6773105" y="2562511"/>
            <a:ext cx="0" cy="499097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2" idx="2"/>
            <a:endCxn id="63" idx="0"/>
          </p:cNvCxnSpPr>
          <p:nvPr/>
        </p:nvCxnSpPr>
        <p:spPr>
          <a:xfrm>
            <a:off x="6773105" y="3430940"/>
            <a:ext cx="0" cy="5035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3" idx="2"/>
            <a:endCxn id="64" idx="0"/>
          </p:cNvCxnSpPr>
          <p:nvPr/>
        </p:nvCxnSpPr>
        <p:spPr>
          <a:xfrm>
            <a:off x="6773105" y="4303843"/>
            <a:ext cx="0" cy="5419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913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principles in assembly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7882" r="-7882"/>
          <a:stretch>
            <a:fillRect/>
          </a:stretch>
        </p:blipFill>
        <p:spPr/>
      </p:pic>
      <p:sp>
        <p:nvSpPr>
          <p:cNvPr id="8" name="TextBox 7"/>
          <p:cNvSpPr txBox="1"/>
          <p:nvPr/>
        </p:nvSpPr>
        <p:spPr>
          <a:xfrm>
            <a:off x="5150890" y="6138403"/>
            <a:ext cx="3610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Arial"/>
              </a:rPr>
              <a:t>Dominguez Del Angel. et al. 2018</a:t>
            </a:r>
            <a:endParaRPr lang="en-US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9937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principles in assembly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Sequence assembly</a:t>
            </a:r>
          </a:p>
          <a:p>
            <a:pPr lvl="1"/>
            <a:r>
              <a:rPr lang="en-US" dirty="0" smtClean="0"/>
              <a:t>Reference guided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 smtClean="0"/>
          </a:p>
          <a:p>
            <a:pPr lvl="1"/>
            <a:r>
              <a:rPr lang="en-US" dirty="0" smtClean="0"/>
              <a:t>De novo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41748" y="3282923"/>
            <a:ext cx="4144115" cy="45719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307886" y="3792882"/>
            <a:ext cx="4253970" cy="1112519"/>
            <a:chOff x="689093" y="4097682"/>
            <a:chExt cx="4253970" cy="1112519"/>
          </a:xfrm>
        </p:grpSpPr>
        <p:sp>
          <p:nvSpPr>
            <p:cNvPr id="9" name="Rectangle 8"/>
            <p:cNvSpPr/>
            <p:nvPr/>
          </p:nvSpPr>
          <p:spPr>
            <a:xfrm>
              <a:off x="689093" y="40976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41493" y="42500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93893" y="44024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146293" y="45548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298693" y="47072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451093" y="48596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61313" y="40976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213713" y="42500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366113" y="44024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518513" y="45548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670913" y="47072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823313" y="48596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975713" y="50120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418443" y="4101354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28113" y="51644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570843" y="4253754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723243" y="4406154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875643" y="4558554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699648" y="3792882"/>
            <a:ext cx="4253970" cy="1112519"/>
            <a:chOff x="4692413" y="2534312"/>
            <a:chExt cx="4253970" cy="1112519"/>
          </a:xfrm>
        </p:grpSpPr>
        <p:sp>
          <p:nvSpPr>
            <p:cNvPr id="28" name="Rectangle 27"/>
            <p:cNvSpPr/>
            <p:nvPr/>
          </p:nvSpPr>
          <p:spPr>
            <a:xfrm>
              <a:off x="4692413" y="25343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844813" y="26867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997213" y="28391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149613" y="29915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302013" y="31439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454413" y="32963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064633" y="25343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217033" y="26867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369433" y="28391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521833" y="29915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674233" y="31439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826633" y="32963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979033" y="34487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421763" y="2537984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131433" y="36011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574163" y="2690384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726563" y="2842784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878963" y="2995184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9131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principles in assembly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Sequence assembly</a:t>
            </a:r>
          </a:p>
          <a:p>
            <a:pPr lvl="1"/>
            <a:r>
              <a:rPr lang="en-US" dirty="0" smtClean="0"/>
              <a:t>Reference guided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 smtClean="0"/>
          </a:p>
          <a:p>
            <a:pPr lvl="1"/>
            <a:r>
              <a:rPr lang="en-US" dirty="0" smtClean="0"/>
              <a:t>De novo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41748" y="3282923"/>
            <a:ext cx="4144115" cy="45719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307886" y="3792882"/>
            <a:ext cx="4253970" cy="1112519"/>
            <a:chOff x="689093" y="4097682"/>
            <a:chExt cx="4253970" cy="1112519"/>
          </a:xfrm>
        </p:grpSpPr>
        <p:sp>
          <p:nvSpPr>
            <p:cNvPr id="9" name="Rectangle 8"/>
            <p:cNvSpPr/>
            <p:nvPr/>
          </p:nvSpPr>
          <p:spPr>
            <a:xfrm>
              <a:off x="689093" y="40976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41493" y="42500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93893" y="44024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146293" y="45548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298693" y="47072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451093" y="48596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61313" y="40976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213713" y="42500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366113" y="44024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518513" y="45548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670913" y="47072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823313" y="48596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975713" y="50120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418443" y="4101354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28113" y="516448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570843" y="4253754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723243" y="4406154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875643" y="4558554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699648" y="3792882"/>
            <a:ext cx="4253970" cy="1112519"/>
            <a:chOff x="4692413" y="2534312"/>
            <a:chExt cx="4253970" cy="1112519"/>
          </a:xfrm>
        </p:grpSpPr>
        <p:sp>
          <p:nvSpPr>
            <p:cNvPr id="28" name="Rectangle 27"/>
            <p:cNvSpPr/>
            <p:nvPr/>
          </p:nvSpPr>
          <p:spPr>
            <a:xfrm>
              <a:off x="4692413" y="25343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844813" y="26867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997213" y="28391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149613" y="29915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302013" y="31439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454413" y="32963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064633" y="25343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217033" y="26867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369433" y="28391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521833" y="29915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674233" y="31439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826633" y="32963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979033" y="34487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421763" y="2537984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131433" y="3601112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574163" y="2690384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726563" y="2842784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878963" y="2995184"/>
              <a:ext cx="1067420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" name="Straight Arrow Connector 6"/>
          <p:cNvCxnSpPr>
            <a:stCxn id="9" idx="0"/>
          </p:cNvCxnSpPr>
          <p:nvPr/>
        </p:nvCxnSpPr>
        <p:spPr>
          <a:xfrm flipV="1">
            <a:off x="841596" y="3328642"/>
            <a:ext cx="75890" cy="4642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527706" y="3328642"/>
            <a:ext cx="1981820" cy="7727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2289706" y="3328642"/>
            <a:ext cx="747530" cy="10738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6" idx="0"/>
          </p:cNvCxnSpPr>
          <p:nvPr/>
        </p:nvCxnSpPr>
        <p:spPr>
          <a:xfrm flipH="1" flipV="1">
            <a:off x="3037236" y="3328642"/>
            <a:ext cx="838510" cy="7727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6071868" y="3994673"/>
            <a:ext cx="304800" cy="259081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39" idx="0"/>
          </p:cNvCxnSpPr>
          <p:nvPr/>
        </p:nvCxnSpPr>
        <p:spPr>
          <a:xfrm flipV="1">
            <a:off x="7367578" y="3945282"/>
            <a:ext cx="381310" cy="60960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 flipV="1">
            <a:off x="6833868" y="3842273"/>
            <a:ext cx="1372220" cy="411481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endCxn id="30" idx="0"/>
          </p:cNvCxnSpPr>
          <p:nvPr/>
        </p:nvCxnSpPr>
        <p:spPr>
          <a:xfrm flipH="1" flipV="1">
            <a:off x="5538158" y="4097682"/>
            <a:ext cx="1753530" cy="76200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840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guided assembly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9322" r="-9322"/>
          <a:stretch>
            <a:fillRect/>
          </a:stretch>
        </p:blipFill>
        <p:spPr/>
      </p:pic>
      <p:sp>
        <p:nvSpPr>
          <p:cNvPr id="7" name="TextBox 6"/>
          <p:cNvSpPr txBox="1"/>
          <p:nvPr/>
        </p:nvSpPr>
        <p:spPr>
          <a:xfrm>
            <a:off x="6075269" y="6481547"/>
            <a:ext cx="2759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prstClr val="black"/>
                </a:solidFill>
                <a:latin typeface="Arial"/>
              </a:rPr>
              <a:t>Schneeberger</a:t>
            </a:r>
            <a:r>
              <a:rPr lang="en-US" dirty="0" smtClean="0">
                <a:solidFill>
                  <a:prstClr val="black"/>
                </a:solidFill>
                <a:latin typeface="Arial"/>
              </a:rPr>
              <a:t> et al. 2011</a:t>
            </a:r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23958" t="-1490" b="59726"/>
          <a:stretch/>
        </p:blipFill>
        <p:spPr>
          <a:xfrm>
            <a:off x="307886" y="4674572"/>
            <a:ext cx="4708898" cy="1806975"/>
          </a:xfrm>
        </p:spPr>
      </p:pic>
      <p:sp>
        <p:nvSpPr>
          <p:cNvPr id="11" name="TextBox 10"/>
          <p:cNvSpPr txBox="1"/>
          <p:nvPr/>
        </p:nvSpPr>
        <p:spPr>
          <a:xfrm>
            <a:off x="536823" y="1244696"/>
            <a:ext cx="385233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/>
              </a:rPr>
              <a:t>Simple organisms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/>
              </a:rPr>
              <a:t>Align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/>
              </a:rPr>
              <a:t>Call variants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/>
              </a:rPr>
              <a:t>Make consensus</a:t>
            </a:r>
          </a:p>
          <a:p>
            <a:pPr marL="742950" lvl="1" indent="-285750">
              <a:buFont typeface="Arial"/>
              <a:buChar char="•"/>
            </a:pPr>
            <a:endParaRPr lang="en-US" dirty="0">
              <a:solidFill>
                <a:prstClr val="black"/>
              </a:solidFill>
              <a:latin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/>
              </a:rPr>
              <a:t>Complex organisms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/>
              </a:rPr>
              <a:t>Align and call blocks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/>
              </a:rPr>
              <a:t>De novo assemble left-overs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prstClr val="black"/>
                </a:solidFill>
                <a:latin typeface="Arial"/>
              </a:rPr>
              <a:t>Assemble </a:t>
            </a:r>
            <a:r>
              <a:rPr lang="en-US" dirty="0" err="1" smtClean="0">
                <a:solidFill>
                  <a:prstClr val="black"/>
                </a:solidFill>
                <a:latin typeface="Arial"/>
              </a:rPr>
              <a:t>contigs</a:t>
            </a:r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66123" y="6466342"/>
            <a:ext cx="2250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prstClr val="black"/>
                </a:solidFill>
                <a:latin typeface="Arial"/>
              </a:rPr>
              <a:t>Ronholm</a:t>
            </a:r>
            <a:r>
              <a:rPr lang="en-US" dirty="0" smtClean="0">
                <a:solidFill>
                  <a:prstClr val="black"/>
                </a:solidFill>
                <a:latin typeface="Arial"/>
              </a:rPr>
              <a:t> et al. 2016</a:t>
            </a:r>
            <a:endParaRPr lang="en-US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499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novo assembly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891754" y="2012985"/>
            <a:ext cx="3242793" cy="923330"/>
          </a:xfrm>
          <a:prstGeom prst="rect">
            <a:avLst/>
          </a:prstGeom>
          <a:solidFill>
            <a:schemeClr val="accent1"/>
          </a:solidFill>
          <a:effectLst>
            <a:glow rad="101600">
              <a:schemeClr val="accent1">
                <a:alpha val="75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Correction (optional)</a:t>
            </a:r>
          </a:p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4702036" y="1364506"/>
            <a:ext cx="3242793" cy="923330"/>
          </a:xfrm>
          <a:prstGeom prst="rect">
            <a:avLst/>
          </a:prstGeom>
          <a:solidFill>
            <a:schemeClr val="accent1"/>
          </a:solidFill>
          <a:effectLst>
            <a:glow rad="101600">
              <a:schemeClr val="accent1">
                <a:alpha val="75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Overlap</a:t>
            </a:r>
          </a:p>
          <a:p>
            <a:pPr algn="ctr"/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5151691" y="3141893"/>
            <a:ext cx="3242793" cy="923330"/>
          </a:xfrm>
          <a:prstGeom prst="rect">
            <a:avLst/>
          </a:prstGeom>
          <a:solidFill>
            <a:schemeClr val="accent1"/>
          </a:solidFill>
          <a:effectLst>
            <a:glow rad="101600">
              <a:schemeClr val="accent1">
                <a:alpha val="75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Simplification</a:t>
            </a:r>
          </a:p>
          <a:p>
            <a:pPr algn="ctr"/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4702036" y="4824523"/>
            <a:ext cx="3242793" cy="923330"/>
          </a:xfrm>
          <a:prstGeom prst="rect">
            <a:avLst/>
          </a:prstGeom>
          <a:solidFill>
            <a:schemeClr val="accent1"/>
          </a:solidFill>
          <a:effectLst>
            <a:glow rad="101600">
              <a:schemeClr val="accent1">
                <a:alpha val="75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Path finding</a:t>
            </a:r>
          </a:p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891754" y="4134236"/>
            <a:ext cx="3242793" cy="923330"/>
          </a:xfrm>
          <a:prstGeom prst="rect">
            <a:avLst/>
          </a:prstGeom>
          <a:solidFill>
            <a:schemeClr val="accent1"/>
          </a:solidFill>
          <a:effectLst>
            <a:glow rad="101600">
              <a:schemeClr val="accent1">
                <a:alpha val="75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Consensus</a:t>
            </a:r>
          </a:p>
          <a:p>
            <a:pPr algn="ctr"/>
            <a:endParaRPr lang="en-US" dirty="0"/>
          </a:p>
        </p:txBody>
      </p:sp>
      <p:cxnSp>
        <p:nvCxnSpPr>
          <p:cNvPr id="71" name="Straight Arrow Connector 70"/>
          <p:cNvCxnSpPr/>
          <p:nvPr/>
        </p:nvCxnSpPr>
        <p:spPr>
          <a:xfrm flipV="1">
            <a:off x="3134700" y="1540137"/>
            <a:ext cx="1378187" cy="24317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6499097" y="2458815"/>
            <a:ext cx="297256" cy="58092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>
            <a:off x="6499097" y="4134236"/>
            <a:ext cx="297256" cy="58074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 flipV="1">
            <a:off x="3134700" y="5214850"/>
            <a:ext cx="1378187" cy="35125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298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novo assembly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 novo assemblers - correction (optional)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4323724" y="2094717"/>
            <a:ext cx="72962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5557178" y="1800126"/>
            <a:ext cx="3156716" cy="914890"/>
            <a:chOff x="891770" y="2107066"/>
            <a:chExt cx="3156716" cy="914890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891770" y="210755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1044170" y="225995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196570" y="241235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1348970" y="256475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501370" y="271715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1653770" y="286955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1806170" y="302195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2093690" y="210706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246090" y="225946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2398490" y="241186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2550890" y="256426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2703290" y="271666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2855690" y="286906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3008090" y="302146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891770" y="1786615"/>
            <a:ext cx="3156716" cy="924611"/>
            <a:chOff x="891770" y="2097345"/>
            <a:chExt cx="3156716" cy="924611"/>
          </a:xfrm>
        </p:grpSpPr>
        <p:grpSp>
          <p:nvGrpSpPr>
            <p:cNvPr id="30" name="Group 29"/>
            <p:cNvGrpSpPr/>
            <p:nvPr/>
          </p:nvGrpSpPr>
          <p:grpSpPr>
            <a:xfrm>
              <a:off x="891770" y="2107066"/>
              <a:ext cx="3156716" cy="914890"/>
              <a:chOff x="891770" y="2107066"/>
              <a:chExt cx="3156716" cy="914890"/>
            </a:xfrm>
          </p:grpSpPr>
          <p:cxnSp>
            <p:nvCxnSpPr>
              <p:cNvPr id="9" name="Straight Connector 8"/>
              <p:cNvCxnSpPr/>
              <p:nvPr/>
            </p:nvCxnSpPr>
            <p:spPr>
              <a:xfrm>
                <a:off x="891770" y="2107556"/>
                <a:ext cx="104039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044170" y="2259956"/>
                <a:ext cx="104039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196570" y="2412356"/>
                <a:ext cx="104039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1348970" y="2564756"/>
                <a:ext cx="104039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1501370" y="2717156"/>
                <a:ext cx="104039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1653770" y="2869556"/>
                <a:ext cx="104039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1806170" y="3021956"/>
                <a:ext cx="104039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093690" y="2107066"/>
                <a:ext cx="104039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2246090" y="2259466"/>
                <a:ext cx="104039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398490" y="2411866"/>
                <a:ext cx="104039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2550890" y="2564266"/>
                <a:ext cx="104039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2703290" y="2716666"/>
                <a:ext cx="104039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2855690" y="2869066"/>
                <a:ext cx="104039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008090" y="3021466"/>
                <a:ext cx="104039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Rectangle 47"/>
            <p:cNvSpPr/>
            <p:nvPr/>
          </p:nvSpPr>
          <p:spPr>
            <a:xfrm flipV="1">
              <a:off x="1200338" y="2097345"/>
              <a:ext cx="45719" cy="4571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 flipV="1">
              <a:off x="1893218" y="2398355"/>
              <a:ext cx="45719" cy="4571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 flipV="1">
              <a:off x="1866194" y="2844185"/>
              <a:ext cx="45719" cy="4571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 flipV="1">
              <a:off x="2812034" y="2249745"/>
              <a:ext cx="45719" cy="4571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 flipV="1">
              <a:off x="3487634" y="2695575"/>
              <a:ext cx="45719" cy="4571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443304" y="2810074"/>
            <a:ext cx="6521204" cy="3851356"/>
            <a:chOff x="307887" y="1173871"/>
            <a:chExt cx="8439112" cy="5373200"/>
          </a:xfrm>
        </p:grpSpPr>
        <p:pic>
          <p:nvPicPr>
            <p:cNvPr id="54" name="Content Placeholder 3"/>
            <p:cNvPicPr>
              <a:picLocks noChangeAspect="1"/>
            </p:cNvPicPr>
            <p:nvPr/>
          </p:nvPicPr>
          <p:blipFill>
            <a:blip r:embed="rId2"/>
            <a:srcRect t="-7990" b="-7990"/>
            <a:stretch>
              <a:fillRect/>
            </a:stretch>
          </p:blipFill>
          <p:spPr>
            <a:xfrm>
              <a:off x="1119665" y="1173871"/>
              <a:ext cx="6893106" cy="2477782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7887" y="3651653"/>
              <a:ext cx="3460659" cy="2895418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62544" y="3651653"/>
              <a:ext cx="2144754" cy="2895418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2552" y="3651653"/>
              <a:ext cx="3044447" cy="28954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5538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novo assembly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 novo assemblers - overlap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2705262" y="1802757"/>
            <a:ext cx="3156716" cy="914890"/>
            <a:chOff x="891770" y="2107066"/>
            <a:chExt cx="3156716" cy="914890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891770" y="210755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1044170" y="225995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196570" y="241235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1348970" y="256475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501370" y="271715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1653770" y="286955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1806170" y="302195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2093690" y="210706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246090" y="225946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2398490" y="241186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2550890" y="256426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2703290" y="271666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2855690" y="286906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3008090" y="3021466"/>
              <a:ext cx="10403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1801875" y="3431533"/>
            <a:ext cx="92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K-</a:t>
            </a:r>
            <a:r>
              <a:rPr lang="en-US" dirty="0" err="1" smtClean="0"/>
              <a:t>mers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19178" y="3391003"/>
            <a:ext cx="839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Seeds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94648" y="4350211"/>
            <a:ext cx="2614453" cy="54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306426" y="4377231"/>
            <a:ext cx="2614453" cy="54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438571" y="5853608"/>
            <a:ext cx="2614453" cy="5404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6319178" y="5880628"/>
            <a:ext cx="2614453" cy="5404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98035" y="4539351"/>
            <a:ext cx="7638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1550435" y="4691751"/>
            <a:ext cx="7638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1702835" y="4844151"/>
            <a:ext cx="7638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1855235" y="4996551"/>
            <a:ext cx="7638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2007635" y="5148951"/>
            <a:ext cx="7638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2160035" y="5301351"/>
            <a:ext cx="7638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2312435" y="5453751"/>
            <a:ext cx="7638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2464835" y="5606151"/>
            <a:ext cx="7638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2617235" y="5758551"/>
            <a:ext cx="7638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1396208" y="4579881"/>
            <a:ext cx="7638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1548608" y="4732281"/>
            <a:ext cx="7638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1701008" y="4884681"/>
            <a:ext cx="7638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1853408" y="5037081"/>
            <a:ext cx="7638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005808" y="5189481"/>
            <a:ext cx="7638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158208" y="5341881"/>
            <a:ext cx="7638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2310608" y="5494281"/>
            <a:ext cx="7638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2463008" y="5646681"/>
            <a:ext cx="7638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2615408" y="5799081"/>
            <a:ext cx="7638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331190" y="5806174"/>
            <a:ext cx="7638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7772250" y="5731043"/>
            <a:ext cx="7638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5412082" y="4512331"/>
            <a:ext cx="7638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6331190" y="5785571"/>
            <a:ext cx="7638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6331190" y="4526516"/>
            <a:ext cx="7638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6331190" y="4505913"/>
            <a:ext cx="7638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7210703" y="5806850"/>
            <a:ext cx="7638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7210703" y="5786247"/>
            <a:ext cx="7638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7183679" y="4540027"/>
            <a:ext cx="7638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7183679" y="4519424"/>
            <a:ext cx="7638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688260" y="4566371"/>
            <a:ext cx="94582" cy="117867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525982" y="4579881"/>
            <a:ext cx="94581" cy="11786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214573" y="6196515"/>
            <a:ext cx="2199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e.g. de </a:t>
            </a:r>
            <a:r>
              <a:rPr lang="en-US" dirty="0" err="1" smtClean="0"/>
              <a:t>Bruijn</a:t>
            </a:r>
            <a:r>
              <a:rPr lang="en-US" dirty="0" smtClean="0"/>
              <a:t> graph</a:t>
            </a:r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5588571" y="6196515"/>
            <a:ext cx="1211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e.g. </a:t>
            </a:r>
            <a:r>
              <a:rPr lang="en-US" dirty="0" err="1" smtClean="0"/>
              <a:t>mhap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45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novo assembly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 novo assemblers - simplification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23836" b="41668"/>
          <a:stretch/>
        </p:blipFill>
        <p:spPr>
          <a:xfrm>
            <a:off x="1141428" y="1520680"/>
            <a:ext cx="7154732" cy="503165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60359" y="6112653"/>
            <a:ext cx="3520087" cy="5612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968993" y="1347275"/>
            <a:ext cx="435661" cy="3468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731260" y="6475158"/>
            <a:ext cx="2412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Flicek</a:t>
            </a:r>
            <a:r>
              <a:rPr lang="en-US" dirty="0" smtClean="0"/>
              <a:t> &amp; Birney. 2009.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417077"/>
      </p:ext>
    </p:extLst>
  </p:cSld>
  <p:clrMapOvr>
    <a:masterClrMapping/>
  </p:clrMapOvr>
</p:sld>
</file>

<file path=ppt/theme/theme1.xml><?xml version="1.0" encoding="utf-8"?>
<a:theme xmlns:a="http://schemas.openxmlformats.org/drawingml/2006/main" name="SciLifeLab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3_SciLifeLab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4_SciLifeLab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3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1_SciLifeLab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4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5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6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2_SciLifeLab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SciLifeLab.thmx</Template>
  <TotalTime>104259</TotalTime>
  <Words>320</Words>
  <Application>Microsoft Macintosh PowerPoint</Application>
  <PresentationFormat>On-screen Show (4:3)</PresentationFormat>
  <Paragraphs>126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SciLifeLab</vt:lpstr>
      <vt:lpstr>1_Office-tema</vt:lpstr>
      <vt:lpstr>2_Office-tema</vt:lpstr>
      <vt:lpstr>3_Office-tema</vt:lpstr>
      <vt:lpstr>1_SciLifeLab</vt:lpstr>
      <vt:lpstr>4_Office-tema</vt:lpstr>
      <vt:lpstr>5_Office-tema</vt:lpstr>
      <vt:lpstr>6_Office-tema</vt:lpstr>
      <vt:lpstr>2_SciLifeLab</vt:lpstr>
      <vt:lpstr>3_SciLifeLab</vt:lpstr>
      <vt:lpstr>4_SciLifeLab</vt:lpstr>
      <vt:lpstr>De novo assembler principles</vt:lpstr>
      <vt:lpstr>General principles in assembly</vt:lpstr>
      <vt:lpstr>General principles in assembly</vt:lpstr>
      <vt:lpstr>General principles in assembly</vt:lpstr>
      <vt:lpstr>Reference guided assembly</vt:lpstr>
      <vt:lpstr>De novo assembly</vt:lpstr>
      <vt:lpstr>De novo assembly</vt:lpstr>
      <vt:lpstr>De novo assembly</vt:lpstr>
      <vt:lpstr>De novo assembly</vt:lpstr>
      <vt:lpstr>De novo assembly</vt:lpstr>
      <vt:lpstr>De novo assembly</vt:lpstr>
      <vt:lpstr>De novo assembly</vt:lpstr>
      <vt:lpstr>De novo assembly</vt:lpstr>
      <vt:lpstr>De novo assembly</vt:lpstr>
      <vt:lpstr>De novo assembly</vt:lpstr>
      <vt:lpstr>De novo assembly</vt:lpstr>
      <vt:lpstr>De novo assembly</vt:lpstr>
      <vt:lpstr>De novo assembly</vt:lpstr>
      <vt:lpstr>De novo assembly - summary</vt:lpstr>
    </vt:vector>
  </TitlesOfParts>
  <Company>BILS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Quality Assessment of sequencing data</dc:title>
  <dc:creator>Mahesh Panchal</dc:creator>
  <cp:lastModifiedBy>Mahesh Panchal</cp:lastModifiedBy>
  <cp:revision>385</cp:revision>
  <dcterms:created xsi:type="dcterms:W3CDTF">2016-08-17T14:19:15Z</dcterms:created>
  <dcterms:modified xsi:type="dcterms:W3CDTF">2018-11-21T01:08:21Z</dcterms:modified>
</cp:coreProperties>
</file>